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28"/>
  </p:notesMasterIdLst>
  <p:handoutMasterIdLst>
    <p:handoutMasterId r:id="rId29"/>
  </p:handoutMasterIdLst>
  <p:sldIdLst>
    <p:sldId id="262" r:id="rId7"/>
    <p:sldId id="532" r:id="rId8"/>
    <p:sldId id="295" r:id="rId9"/>
    <p:sldId id="454" r:id="rId10"/>
    <p:sldId id="435" r:id="rId11"/>
    <p:sldId id="560" r:id="rId12"/>
    <p:sldId id="550" r:id="rId13"/>
    <p:sldId id="552" r:id="rId14"/>
    <p:sldId id="553" r:id="rId15"/>
    <p:sldId id="540" r:id="rId16"/>
    <p:sldId id="547" r:id="rId17"/>
    <p:sldId id="561" r:id="rId18"/>
    <p:sldId id="555" r:id="rId19"/>
    <p:sldId id="565" r:id="rId20"/>
    <p:sldId id="566" r:id="rId21"/>
    <p:sldId id="554" r:id="rId22"/>
    <p:sldId id="562" r:id="rId23"/>
    <p:sldId id="563" r:id="rId24"/>
    <p:sldId id="564" r:id="rId25"/>
    <p:sldId id="567" r:id="rId26"/>
    <p:sldId id="514" r:id="rId2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D53"/>
    <a:srgbClr val="24246C"/>
    <a:srgbClr val="5B5A5A"/>
    <a:srgbClr val="F6A548"/>
    <a:srgbClr val="C4DCF1"/>
    <a:srgbClr val="1A2674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96257" autoAdjust="0"/>
  </p:normalViewPr>
  <p:slideViewPr>
    <p:cSldViewPr snapToGrid="0">
      <p:cViewPr varScale="1">
        <p:scale>
          <a:sx n="110" d="100"/>
          <a:sy n="110" d="100"/>
        </p:scale>
        <p:origin x="462" y="108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31.05.2018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06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89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9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1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696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2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3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freddyk/2018/03/22/navcontainerhelper-setup-cside-development-environment-with-source-code-management/" TargetMode="External"/><Relationship Id="rId2" Type="http://schemas.openxmlformats.org/officeDocument/2006/relationships/hyperlink" Target="https://blogs.msdn.microsoft.com/freddyk/2018/03/20/navcontainerhelper-1/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github.com/Microsoft/navcontainerhelp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s.msdn.microsoft.com/freddyk/2018/04/16/which-docker-image-is-the-right-for-you/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Relationship Id="rId4" Type="http://schemas.openxmlformats.org/officeDocument/2006/relationships/hyperlink" Target="https://git-scm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emf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install/" TargetMode="External"/><Relationship Id="rId2" Type="http://schemas.openxmlformats.org/officeDocument/2006/relationships/hyperlink" Target="http://www.docker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e.wikipedia.org/wiki/Datei:Docker_(container_engine)_logo.png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docs.docker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blogs.msdn.microsoft.com/freddyk/2017/10/31/what-is-docker-what-are-container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A0D2479C-B884-4734-A0FA-29649748EB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xfrm>
            <a:off x="0" y="180000"/>
            <a:ext cx="12186000" cy="667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DevOps</a:t>
            </a:r>
            <a:br>
              <a:rPr lang="de-DE" sz="2600" noProof="1"/>
            </a:br>
            <a:r>
              <a:rPr lang="de-DE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Docker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46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Hands 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Learn how to interact with docker</a:t>
            </a:r>
          </a:p>
          <a:p>
            <a:pPr lvl="1"/>
            <a:r>
              <a:rPr lang="en-US" dirty="0"/>
              <a:t>Pull some containers</a:t>
            </a:r>
          </a:p>
          <a:p>
            <a:pPr lvl="1"/>
            <a:r>
              <a:rPr lang="en-US" dirty="0"/>
              <a:t>Get some information from the container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80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7F8CF-A263-4578-B985-F315E71A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Hands 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86A07-457E-442F-BAFF-1114EA2FF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PowerShell (Admin Mode)</a:t>
            </a:r>
          </a:p>
          <a:p>
            <a:pPr lvl="1"/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Which</a:t>
            </a:r>
            <a:r>
              <a:rPr lang="de-DE" dirty="0"/>
              <a:t> Container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Query </a:t>
            </a:r>
            <a:r>
              <a:rPr lang="de-DE" dirty="0" err="1"/>
              <a:t>the</a:t>
            </a:r>
            <a:r>
              <a:rPr lang="de-DE" dirty="0"/>
              <a:t> Log-Information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container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r>
              <a:rPr lang="de-DE" dirty="0"/>
              <a:t>Pull / Update an </a:t>
            </a:r>
            <a:r>
              <a:rPr lang="de-DE" dirty="0" err="1"/>
              <a:t>image</a:t>
            </a:r>
            <a:r>
              <a:rPr lang="de-DE" dirty="0"/>
              <a:t>	</a:t>
            </a:r>
          </a:p>
          <a:p>
            <a:pPr lvl="1"/>
            <a:r>
              <a:rPr lang="de-DE" dirty="0"/>
              <a:t>Docker Registry:	</a:t>
            </a:r>
            <a:r>
              <a:rPr lang="de-DE" dirty="0" err="1"/>
              <a:t>microsoft</a:t>
            </a:r>
            <a:endParaRPr lang="de-DE" dirty="0"/>
          </a:p>
          <a:p>
            <a:pPr lvl="1"/>
            <a:r>
              <a:rPr lang="de-DE" dirty="0"/>
              <a:t>Docker Image:	</a:t>
            </a:r>
            <a:r>
              <a:rPr lang="de-DE" dirty="0" err="1"/>
              <a:t>dynamics-nav</a:t>
            </a:r>
            <a:endParaRPr lang="de-DE" dirty="0"/>
          </a:p>
          <a:p>
            <a:pPr lvl="1"/>
            <a:r>
              <a:rPr lang="de-DE" dirty="0"/>
              <a:t>Docker Tag:		2018-cu5-de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6033D73-3BFB-43C0-A094-8DF2A7290032}"/>
              </a:ext>
            </a:extLst>
          </p:cNvPr>
          <p:cNvSpPr txBox="1"/>
          <p:nvPr/>
        </p:nvSpPr>
        <p:spPr>
          <a:xfrm>
            <a:off x="5538650" y="3071055"/>
            <a:ext cx="600020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&lt;registry&gt;/&lt;image&gt;[:&lt;tag&gt;]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709405-B803-4FE3-92D8-2148CCD52BD7}"/>
              </a:ext>
            </a:extLst>
          </p:cNvPr>
          <p:cNvSpPr txBox="1"/>
          <p:nvPr/>
        </p:nvSpPr>
        <p:spPr>
          <a:xfrm>
            <a:off x="5538650" y="1778641"/>
            <a:ext cx="600020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1725E0-7BF8-4F4E-95BD-4F4D85EB39AA}"/>
              </a:ext>
            </a:extLst>
          </p:cNvPr>
          <p:cNvSpPr txBox="1"/>
          <p:nvPr/>
        </p:nvSpPr>
        <p:spPr>
          <a:xfrm>
            <a:off x="5538649" y="2091119"/>
            <a:ext cx="6000208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 -a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BCCB5F-D1A2-4EB7-9B65-1C4372970D30}"/>
              </a:ext>
            </a:extLst>
          </p:cNvPr>
          <p:cNvSpPr txBox="1"/>
          <p:nvPr/>
        </p:nvSpPr>
        <p:spPr>
          <a:xfrm>
            <a:off x="5538649" y="2403598"/>
            <a:ext cx="6000208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logs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7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8667067-4078-46F0-BB5D-6E1CD46025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13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NAV-Container-Helper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74582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E2507D1-A609-4060-A3EA-AA6D5114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i="1" dirty="0" err="1"/>
              <a:t>Introduction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C38B880-3961-45AF-AB82-F490D2F3F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8660175" cy="4896000"/>
          </a:xfrm>
        </p:spPr>
        <p:txBody>
          <a:bodyPr/>
          <a:lstStyle/>
          <a:p>
            <a:r>
              <a:rPr lang="en-US" dirty="0"/>
              <a:t>Freddy DK </a:t>
            </a:r>
            <a:r>
              <a:rPr lang="en-US" i="1" dirty="0"/>
              <a:t>Microsoft</a:t>
            </a:r>
          </a:p>
          <a:p>
            <a:pPr lvl="1"/>
            <a:r>
              <a:rPr lang="en-US" dirty="0"/>
              <a:t>Install on Windows:</a:t>
            </a:r>
            <a:br>
              <a:rPr lang="en-US" dirty="0"/>
            </a:br>
            <a:r>
              <a:rPr lang="en-US" dirty="0">
                <a:hlinkClick r:id="rId2"/>
              </a:rPr>
              <a:t>https://blogs.msdn.microsoft.com/freddyk/2018/03/20/navcontainerhelper-1/</a:t>
            </a:r>
            <a:endParaRPr lang="en-US" dirty="0"/>
          </a:p>
          <a:p>
            <a:pPr lvl="1"/>
            <a:r>
              <a:rPr lang="en-US" dirty="0"/>
              <a:t>Setup CSIDE development environment with source code management</a:t>
            </a:r>
            <a:br>
              <a:rPr lang="en-US" dirty="0"/>
            </a:br>
            <a:r>
              <a:rPr lang="en-US" dirty="0">
                <a:hlinkClick r:id="rId3"/>
              </a:rPr>
              <a:t>https://blogs.msdn.microsoft.com/freddyk/2018/03/22/navcontainerhelper-setup-cside-development-environment-with-source-code-management/</a:t>
            </a:r>
            <a:endParaRPr lang="en-US" dirty="0"/>
          </a:p>
          <a:p>
            <a:pPr lvl="1"/>
            <a:r>
              <a:rPr lang="en-US" dirty="0"/>
              <a:t>GitHub</a:t>
            </a:r>
            <a:br>
              <a:rPr lang="en-US" dirty="0"/>
            </a:br>
            <a:r>
              <a:rPr lang="en-US" dirty="0">
                <a:hlinkClick r:id="rId4"/>
              </a:rPr>
              <a:t>https://github.com/Microsoft/navcontainerhelper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Windows 10 or 2016 Server &amp; Docker </a:t>
            </a:r>
            <a:r>
              <a:rPr lang="en-US" b="1" dirty="0"/>
              <a:t>required</a:t>
            </a:r>
          </a:p>
          <a:p>
            <a:pPr lvl="1"/>
            <a:endParaRPr lang="en-US" dirty="0"/>
          </a:p>
          <a:p>
            <a:r>
              <a:rPr lang="en-US" dirty="0"/>
              <a:t>Installation </a:t>
            </a:r>
            <a:r>
              <a:rPr lang="en-US" i="1" dirty="0"/>
              <a:t>PowerShell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Local Container Path</a:t>
            </a:r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84619CC-0215-4989-A38D-5C4C0BC9D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0" y="1440001"/>
            <a:ext cx="1729500" cy="2882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E366C92-A688-482D-BE9A-4B21F6CC0AAA}"/>
              </a:ext>
            </a:extLst>
          </p:cNvPr>
          <p:cNvSpPr txBox="1"/>
          <p:nvPr/>
        </p:nvSpPr>
        <p:spPr>
          <a:xfrm>
            <a:off x="578999" y="5114734"/>
            <a:ext cx="51836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install-module 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navcontainerhelper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-force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0E9A676-E20A-4185-8628-D8EC0EAFFDC3}"/>
              </a:ext>
            </a:extLst>
          </p:cNvPr>
          <p:cNvSpPr txBox="1"/>
          <p:nvPr/>
        </p:nvSpPr>
        <p:spPr>
          <a:xfrm>
            <a:off x="578999" y="5810059"/>
            <a:ext cx="51836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C:\ProgramData\NavContainerHelper\Extensions\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50D73D-4CE9-454F-B883-6A3617A7E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286" y="4835404"/>
            <a:ext cx="4685714" cy="122857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54186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731C5B-B9B8-4420-BC54-ED4587270F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Pull &amp; Setup Containers for NAV</a:t>
            </a:r>
          </a:p>
          <a:p>
            <a:pPr lvl="1"/>
            <a:r>
              <a:rPr lang="en-US" dirty="0">
                <a:hlinkClick r:id="rId2"/>
              </a:rPr>
              <a:t>The Right NAV-Image</a:t>
            </a:r>
            <a:endParaRPr lang="en-US" dirty="0"/>
          </a:p>
          <a:p>
            <a:pPr lvl="1"/>
            <a:r>
              <a:rPr lang="en-US" dirty="0"/>
              <a:t>Import license file</a:t>
            </a:r>
          </a:p>
          <a:p>
            <a:pPr lvl="1"/>
            <a:r>
              <a:rPr lang="en-US" dirty="0"/>
              <a:t>Mount Volumes (PS-Scripts, Add-ins, DB-Backup Dir)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Symbols Loading</a:t>
            </a:r>
          </a:p>
          <a:p>
            <a:pPr lvl="1"/>
            <a:endParaRPr lang="en-US" dirty="0"/>
          </a:p>
          <a:p>
            <a:r>
              <a:rPr lang="en-US" dirty="0"/>
              <a:t>Import/Export Objects, Database, Apps	(PowerShell)</a:t>
            </a:r>
          </a:p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EABA7E-1E34-499F-8FDD-06BB71B3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i="1" dirty="0" err="1"/>
              <a:t>Introduction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854636-EFF4-45D3-8461-78FF4096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33" y="1440000"/>
            <a:ext cx="5066667" cy="21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92890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common Commands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i="1" dirty="0"/>
              <a:t>Common Commands</a:t>
            </a:r>
            <a:r>
              <a:rPr lang="de-DE" dirty="0"/>
              <a:t>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C/SIDE development container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Nav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/>
              <a:t> 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Write-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NavContainerHelperWelcomeText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CSideDevContainer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accept_eula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&lt;name&gt;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"Microsoft/dynamics-nav:2018-cu4-de“ …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accept_eula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&lt;name&gt;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"Microsoft/dynamics-nav:2018-cu4-de“ …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428624" y="605552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537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NAV Container Helper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„04-DevOps-Docker\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Learn how to setup a development environment</a:t>
            </a:r>
          </a:p>
          <a:p>
            <a:pPr lvl="1"/>
            <a:r>
              <a:rPr lang="en-US" dirty="0"/>
              <a:t>Create and access a dev container with C/Side, RTC &amp; </a:t>
            </a:r>
            <a:r>
              <a:rPr lang="en-US" dirty="0" err="1"/>
              <a:t>WebClient</a:t>
            </a:r>
            <a:r>
              <a:rPr lang="en-US" dirty="0"/>
              <a:t> short cuts</a:t>
            </a:r>
            <a:endParaRPr lang="en-US" b="1" dirty="0"/>
          </a:p>
          <a:p>
            <a:pPr lvl="1"/>
            <a:r>
              <a:rPr lang="en-US" dirty="0"/>
              <a:t>Develop against to the Container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8185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7F8CF-A263-4578-B985-F315E71A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NAV Container Helper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86A07-457E-442F-BAFF-1114EA2FF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PowerShell ISE (Admin Mode)</a:t>
            </a:r>
          </a:p>
          <a:p>
            <a:pPr lvl="1"/>
            <a:endParaRPr lang="de-DE" dirty="0"/>
          </a:p>
          <a:p>
            <a:r>
              <a:rPr lang="de-DE" dirty="0"/>
              <a:t>Create a </a:t>
            </a:r>
            <a:r>
              <a:rPr lang="de-DE" dirty="0" err="1"/>
              <a:t>new</a:t>
            </a:r>
            <a:r>
              <a:rPr lang="de-DE" dirty="0"/>
              <a:t> Container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NavContainerHelper</a:t>
            </a:r>
            <a:endParaRPr lang="de-DE" dirty="0"/>
          </a:p>
          <a:p>
            <a:pPr lvl="1"/>
            <a:r>
              <a:rPr lang="de-DE" dirty="0"/>
              <a:t>Docker Registry:	</a:t>
            </a:r>
            <a:r>
              <a:rPr lang="de-DE" dirty="0" err="1"/>
              <a:t>microsoft</a:t>
            </a:r>
            <a:endParaRPr lang="de-DE" dirty="0"/>
          </a:p>
          <a:p>
            <a:pPr lvl="1"/>
            <a:r>
              <a:rPr lang="de-DE" dirty="0"/>
              <a:t>Docker Image:	</a:t>
            </a:r>
            <a:r>
              <a:rPr lang="de-DE" dirty="0" err="1"/>
              <a:t>dynamics-nav</a:t>
            </a:r>
            <a:endParaRPr lang="de-DE" dirty="0"/>
          </a:p>
          <a:p>
            <a:pPr lvl="1"/>
            <a:r>
              <a:rPr lang="de-DE" dirty="0"/>
              <a:t>Docker Tag:		2018-cu5-de</a:t>
            </a:r>
          </a:p>
          <a:p>
            <a:pPr lvl="1"/>
            <a:r>
              <a:rPr lang="en-US" dirty="0"/>
              <a:t>Container Name:	</a:t>
            </a:r>
            <a:r>
              <a:rPr lang="en-US" b="1" dirty="0"/>
              <a:t>nav-dev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Run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6033D73-3BFB-43C0-A094-8DF2A7290032}"/>
              </a:ext>
            </a:extLst>
          </p:cNvPr>
          <p:cNvSpPr txBox="1"/>
          <p:nvPr/>
        </p:nvSpPr>
        <p:spPr>
          <a:xfrm>
            <a:off x="5825793" y="2156655"/>
            <a:ext cx="600020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&lt;registry&gt;/&lt;image&gt;[:&lt;tag&gt;]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20A0B38-4A20-4303-8DCC-63B26B10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00" y="2628382"/>
            <a:ext cx="6400000" cy="1819048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57588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43A31163-8069-41F1-9A45-2DD756BEC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095994-DFEE-4467-BFBF-37A424417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b="1" i="1" dirty="0" err="1"/>
              <a:t>Git</a:t>
            </a:r>
            <a:endParaRPr lang="de-DE" b="1" i="1" dirty="0"/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4"/>
              </a:rPr>
              <a:t>https://</a:t>
            </a:r>
            <a:r>
              <a:rPr lang="de-DE" b="1" dirty="0">
                <a:hlinkClick r:id="rId4"/>
              </a:rPr>
              <a:t>git-scm.com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5"/>
              </a:rPr>
              <a:t>Microsoft AL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CEF4F3-EDB6-4D54-A8FD-A52FF3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04F8E-C1FF-4C8A-B92E-DD5EA37E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4C80DE-42D8-4F1A-9552-64CB3D56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0" y="300427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EA3A11-06EC-4849-80C2-D3F27A6958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1" t="-28948" r="-10001" b="-28948"/>
          <a:stretch/>
        </p:blipFill>
        <p:spPr>
          <a:xfrm>
            <a:off x="358464" y="4335826"/>
            <a:ext cx="811536" cy="4508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9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7F8CF-A263-4578-B985-F315E71A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</a:t>
            </a:r>
            <a:br>
              <a:rPr lang="de-DE" dirty="0"/>
            </a:br>
            <a:r>
              <a:rPr lang="de-DE" i="1" dirty="0"/>
              <a:t>NAV Container Helper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86A07-457E-442F-BAFF-1114EA2FF4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Project „…</a:t>
            </a:r>
            <a:r>
              <a:rPr lang="en-US" dirty="0"/>
              <a:t>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 in VS Code</a:t>
            </a:r>
            <a:endParaRPr lang="de-DE" dirty="0"/>
          </a:p>
          <a:p>
            <a:pPr lvl="1"/>
            <a:r>
              <a:rPr lang="de-DE" dirty="0"/>
              <a:t>Fix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lauch.json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Deploy and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solution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TBD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245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Q &amp; 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1A331F-6CFD-497A-A558-C853D6101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“Readme.md”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>
            <a:extLst>
              <a:ext uri="{FF2B5EF4-FFF2-40B4-BE49-F238E27FC236}">
                <a16:creationId xmlns:a16="http://schemas.microsoft.com/office/drawing/2014/main" id="{C5D98176-F7EE-40D6-8A4C-6729478A4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" y="2099977"/>
            <a:ext cx="3389273" cy="330992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68633B-562F-47DA-8E41-8D0679A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1803090"/>
            <a:ext cx="4512917" cy="449182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6F31969-3347-4776-8BF2-DFEBF2F52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b="15437"/>
          <a:stretch/>
        </p:blipFill>
        <p:spPr>
          <a:xfrm>
            <a:off x="0" y="735710"/>
            <a:ext cx="6412588" cy="6122290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B015FAF-2F0A-4DDE-82C2-FBFB2B845899}"/>
              </a:ext>
            </a:extLst>
          </p:cNvPr>
          <p:cNvSpPr/>
          <p:nvPr/>
        </p:nvSpPr>
        <p:spPr>
          <a:xfrm>
            <a:off x="101602" y="1861977"/>
            <a:ext cx="1779577" cy="1779577"/>
          </a:xfrm>
          <a:prstGeom prst="ellipse">
            <a:avLst/>
          </a:prstGeom>
          <a:solidFill>
            <a:srgbClr val="F6A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AGENDA</a:t>
            </a:r>
            <a:endParaRPr lang="en-US" sz="2800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3CA7E0D-9554-45AD-9713-2CF5F4BC034C}"/>
              </a:ext>
            </a:extLst>
          </p:cNvPr>
          <p:cNvSpPr txBox="1">
            <a:spLocks/>
          </p:cNvSpPr>
          <p:nvPr/>
        </p:nvSpPr>
        <p:spPr>
          <a:xfrm>
            <a:off x="3646022" y="764474"/>
            <a:ext cx="5315098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Docker, NAV on Docker, Docker Commands</a:t>
            </a:r>
            <a:endParaRPr lang="en-US" dirty="0">
              <a:latin typeface="+mn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F47DDC-F60D-4B9C-BB95-40E427F665DF}"/>
              </a:ext>
            </a:extLst>
          </p:cNvPr>
          <p:cNvSpPr/>
          <p:nvPr/>
        </p:nvSpPr>
        <p:spPr>
          <a:xfrm>
            <a:off x="2905351" y="7644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1</a:t>
            </a:r>
            <a:endParaRPr lang="en-US" sz="2800" b="1" dirty="0">
              <a:latin typeface="+mj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9DA1CDB-0ADD-486A-B649-FA2624E3F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268" y="4846737"/>
            <a:ext cx="3103029" cy="872330"/>
          </a:xfrm>
          <a:prstGeom prst="rect">
            <a:avLst/>
          </a:prstGeom>
        </p:spPr>
      </p:pic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E4F6E6FE-85FD-4B65-9635-4E228AC724EA}"/>
              </a:ext>
            </a:extLst>
          </p:cNvPr>
          <p:cNvSpPr txBox="1">
            <a:spLocks/>
          </p:cNvSpPr>
          <p:nvPr/>
        </p:nvSpPr>
        <p:spPr>
          <a:xfrm>
            <a:off x="4630371" y="1256434"/>
            <a:ext cx="4687568" cy="4577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 On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D10FD41-1DBE-41D0-BCB0-6C3D0B2A6716}"/>
              </a:ext>
            </a:extLst>
          </p:cNvPr>
          <p:cNvSpPr/>
          <p:nvPr/>
        </p:nvSpPr>
        <p:spPr>
          <a:xfrm>
            <a:off x="3838898" y="1284142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2</a:t>
            </a:r>
            <a:endParaRPr lang="en-US" sz="2800" b="1" dirty="0">
              <a:latin typeface="+mj-lt"/>
            </a:endParaRP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4427C8FE-789B-40D0-A496-DC4DD67914D2}"/>
              </a:ext>
            </a:extLst>
          </p:cNvPr>
          <p:cNvSpPr txBox="1">
            <a:spLocks/>
          </p:cNvSpPr>
          <p:nvPr/>
        </p:nvSpPr>
        <p:spPr>
          <a:xfrm>
            <a:off x="5457724" y="1918831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NAV Container Helper (Powershell)</a:t>
            </a:r>
            <a:endParaRPr lang="en-US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1EF5116-BE98-45C1-9B10-CDA6C93A9BE1}"/>
              </a:ext>
            </a:extLst>
          </p:cNvPr>
          <p:cNvSpPr/>
          <p:nvPr/>
        </p:nvSpPr>
        <p:spPr>
          <a:xfrm>
            <a:off x="4666251" y="1918831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63" name="Textplatzhalter 14">
            <a:extLst>
              <a:ext uri="{FF2B5EF4-FFF2-40B4-BE49-F238E27FC236}">
                <a16:creationId xmlns:a16="http://schemas.microsoft.com/office/drawing/2014/main" id="{532FCF44-741A-4E50-A958-A4E1551DC078}"/>
              </a:ext>
            </a:extLst>
          </p:cNvPr>
          <p:cNvSpPr txBox="1">
            <a:spLocks/>
          </p:cNvSpPr>
          <p:nvPr/>
        </p:nvSpPr>
        <p:spPr>
          <a:xfrm>
            <a:off x="6005912" y="2756967"/>
            <a:ext cx="327219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Hands On</a:t>
            </a:r>
          </a:p>
        </p:txBody>
      </p:sp>
      <p:sp>
        <p:nvSpPr>
          <p:cNvPr id="65" name="Textplatzhalter 14">
            <a:extLst>
              <a:ext uri="{FF2B5EF4-FFF2-40B4-BE49-F238E27FC236}">
                <a16:creationId xmlns:a16="http://schemas.microsoft.com/office/drawing/2014/main" id="{2A3B85E6-2BA2-4784-869B-CE8DC3C17182}"/>
              </a:ext>
            </a:extLst>
          </p:cNvPr>
          <p:cNvSpPr txBox="1">
            <a:spLocks/>
          </p:cNvSpPr>
          <p:nvPr/>
        </p:nvSpPr>
        <p:spPr>
          <a:xfrm>
            <a:off x="6570430" y="368871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Q &amp; A</a:t>
            </a:r>
            <a:endParaRPr lang="en-US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4A62768-94AF-4E89-A843-C55A1658A2CA}"/>
              </a:ext>
            </a:extLst>
          </p:cNvPr>
          <p:cNvSpPr/>
          <p:nvPr/>
        </p:nvSpPr>
        <p:spPr>
          <a:xfrm>
            <a:off x="5795891" y="368871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5</a:t>
            </a:r>
            <a:endParaRPr lang="en-US" sz="2800" b="1" dirty="0">
              <a:latin typeface="+mj-lt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07757DC-6FEE-47DF-A0A9-12C65C49BCBA}"/>
              </a:ext>
            </a:extLst>
          </p:cNvPr>
          <p:cNvSpPr/>
          <p:nvPr/>
        </p:nvSpPr>
        <p:spPr>
          <a:xfrm>
            <a:off x="5304218" y="2756967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4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5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2962895"/>
            <a:ext cx="4560358" cy="1492304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3200" dirty="0"/>
              <a:t>Infrastructure</a:t>
            </a:r>
          </a:p>
          <a:p>
            <a:pPr algn="ctr"/>
            <a:r>
              <a:rPr lang="de-DE" sz="2800" dirty="0">
                <a:solidFill>
                  <a:srgbClr val="57666D"/>
                </a:solidFill>
                <a:latin typeface="Calibri" pitchFamily="34" charset="0"/>
                <a:cs typeface="Calibri" pitchFamily="34" charset="0"/>
              </a:rPr>
              <a:t>Docker</a:t>
            </a:r>
            <a:endParaRPr lang="de-DE" sz="2800" dirty="0">
              <a:solidFill>
                <a:srgbClr val="57666D"/>
              </a:solidFill>
              <a:latin typeface="Calibri"/>
            </a:endParaRPr>
          </a:p>
          <a:p>
            <a:pPr algn="ctr"/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42847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D6A8ED4-FFCE-4A43-8163-F57913D0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						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www.docker.com</a:t>
            </a:r>
            <a:br>
              <a:rPr lang="de-DE" dirty="0"/>
            </a:br>
            <a:r>
              <a:rPr lang="de-DE" i="1" dirty="0" err="1"/>
              <a:t>Overview</a:t>
            </a:r>
            <a:endParaRPr lang="de-DE" i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72C8F8-43C0-487C-8FB4-E022AE078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Isolate application's view of the operating environment</a:t>
            </a:r>
          </a:p>
          <a:p>
            <a:r>
              <a:rPr lang="en-US" dirty="0"/>
              <a:t>Easy &amp; Simple Application Deployment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Windows 10 / Windows Server 2016	</a:t>
            </a:r>
          </a:p>
          <a:p>
            <a:pPr lvl="1"/>
            <a:r>
              <a:rPr lang="en-US" dirty="0"/>
              <a:t>Recommended 16GB Ram &amp; 40 GB HDD on C:</a:t>
            </a:r>
          </a:p>
          <a:p>
            <a:pPr lvl="1"/>
            <a:r>
              <a:rPr lang="en-US" dirty="0"/>
              <a:t>Hyper-V enabled</a:t>
            </a:r>
          </a:p>
          <a:p>
            <a:pPr lvl="1"/>
            <a:r>
              <a:rPr lang="en-US" dirty="0">
                <a:hlinkClick r:id="rId3"/>
              </a:rPr>
              <a:t>Install Docker for Windows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After Docker Installation</a:t>
            </a:r>
          </a:p>
          <a:p>
            <a:pPr lvl="1"/>
            <a:r>
              <a:rPr lang="en-US" dirty="0"/>
              <a:t>Switch Container Mode to “Windows”</a:t>
            </a:r>
            <a:br>
              <a:rPr lang="en-US" dirty="0"/>
            </a:br>
            <a:r>
              <a:rPr lang="en-US" dirty="0"/>
              <a:t>(Docker @ Taskbar Icon </a:t>
            </a:r>
            <a:r>
              <a:rPr lang="en-US" dirty="0">
                <a:sym typeface="Wingdings" panose="05000000000000000000" pitchFamily="2" charset="2"/>
              </a:rPr>
              <a:t> [Right Click] Menu  Switch to Windows Container Mode)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i="1" dirty="0">
                <a:sym typeface="Wingdings" panose="05000000000000000000" pitchFamily="2" charset="2"/>
              </a:rPr>
              <a:t>this may require a restart</a:t>
            </a:r>
          </a:p>
          <a:p>
            <a:pPr lvl="1"/>
            <a:endParaRPr lang="en-US" i="1" dirty="0">
              <a:sym typeface="Wingdings" panose="05000000000000000000" pitchFamily="2" charset="2"/>
            </a:endParaRPr>
          </a:p>
          <a:p>
            <a:r>
              <a:rPr lang="en-US" dirty="0">
                <a:hlinkClick r:id="rId4"/>
              </a:rPr>
              <a:t>Documentation</a:t>
            </a:r>
            <a:endParaRPr lang="en-US" dirty="0"/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A9BAEA-47E8-4D70-B46B-FBDC6499E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18" y="1152001"/>
            <a:ext cx="4992581" cy="119324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A1BBFB-DA4D-448B-A02D-2A3902230EB7}"/>
              </a:ext>
            </a:extLst>
          </p:cNvPr>
          <p:cNvSpPr txBox="1"/>
          <p:nvPr/>
        </p:nvSpPr>
        <p:spPr>
          <a:xfrm>
            <a:off x="4564626" y="2345243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https://de.wikipedia.org/wiki/Datei:Docker_(container_engine)_logo.png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124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C0331A-3387-42C1-A7A0-27265444C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35214D-382B-41EF-9EA1-B02035A3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</a:t>
            </a:r>
            <a:br>
              <a:rPr lang="de-DE" dirty="0"/>
            </a:br>
            <a:r>
              <a:rPr lang="de-DE" i="1" dirty="0"/>
              <a:t>NAV in Containers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4D828B-2474-48FD-8182-0154343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987" y="1943907"/>
            <a:ext cx="3615013" cy="2572386"/>
          </a:xfrm>
          <a:prstGeom prst="rect">
            <a:avLst/>
          </a:prstGeom>
        </p:spPr>
      </p:pic>
      <p:pic>
        <p:nvPicPr>
          <p:cNvPr id="1026" name="Picture 2" descr="https://msdnshared.blob.core.windows.net/media/2017/10/container-morph.gif">
            <a:extLst>
              <a:ext uri="{FF2B5EF4-FFF2-40B4-BE49-F238E27FC236}">
                <a16:creationId xmlns:a16="http://schemas.microsoft.com/office/drawing/2014/main" id="{AFCEE429-A708-4E59-873E-C61151B1B5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982007"/>
            <a:ext cx="3354364" cy="357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DE2216-49AD-4FB6-9D73-EC02289D1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9" y="1839131"/>
            <a:ext cx="3600382" cy="37702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4260DC2-0535-4547-A636-E454B8BE5020}"/>
              </a:ext>
            </a:extLst>
          </p:cNvPr>
          <p:cNvSpPr txBox="1"/>
          <p:nvPr/>
        </p:nvSpPr>
        <p:spPr>
          <a:xfrm>
            <a:off x="4598569" y="6123770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https://blogs.msdn.microsoft.com/freddyk/2017/10/31/what-is-docker-what-are-containers/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2425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C8BDD-C084-40FA-8740-AB3B0C75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Infrastructure | Docker</a:t>
            </a:r>
            <a:br>
              <a:rPr lang="en-US"/>
            </a:br>
            <a:r>
              <a:rPr lang="en-US" i="1"/>
              <a:t>NAV Containers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51B4C8-20DC-44FF-B0E8-CEFEC7D62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Pull (Download the Image)		Repository\&lt;Image-Name&gt;[:&lt;Tag&gt;]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NAV Container</a:t>
            </a:r>
          </a:p>
          <a:p>
            <a:pPr lvl="1"/>
            <a:r>
              <a:rPr lang="en-US" dirty="0"/>
              <a:t>Windows Server Nano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SQL Server Express		CORNUS DB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Web-Server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Navision in the right version:	NST, </a:t>
            </a:r>
            <a:r>
              <a:rPr lang="en-US" dirty="0" err="1">
                <a:sym typeface="Wingdings" panose="05000000000000000000" pitchFamily="2" charset="2"/>
              </a:rPr>
              <a:t>WebClient</a:t>
            </a:r>
            <a:r>
              <a:rPr lang="en-US" dirty="0">
                <a:sym typeface="Wingdings" panose="05000000000000000000" pitchFamily="2" charset="2"/>
              </a:rPr>
              <a:t>, RTC, C/Side (FinSQL.exe)</a:t>
            </a:r>
          </a:p>
          <a:p>
            <a:pPr lvl="1"/>
            <a:endParaRPr lang="en-US" dirty="0"/>
          </a:p>
          <a:p>
            <a:r>
              <a:rPr lang="en-US" dirty="0"/>
              <a:t>Folders</a:t>
            </a:r>
          </a:p>
          <a:p>
            <a:pPr lvl="1"/>
            <a:r>
              <a:rPr lang="en-US" dirty="0"/>
              <a:t>Volume Mapping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23A414B-7288-47C3-B01A-7E6AE2D9EA9D}"/>
              </a:ext>
            </a:extLst>
          </p:cNvPr>
          <p:cNvGrpSpPr/>
          <p:nvPr/>
        </p:nvGrpSpPr>
        <p:grpSpPr>
          <a:xfrm>
            <a:off x="4833017" y="4698788"/>
            <a:ext cx="6992983" cy="1637212"/>
            <a:chOff x="4476206" y="4563291"/>
            <a:chExt cx="6992983" cy="1637212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E2082BA-D88D-49E0-B1F9-AED6B2A62D11}"/>
                </a:ext>
              </a:extLst>
            </p:cNvPr>
            <p:cNvSpPr/>
            <p:nvPr/>
          </p:nvSpPr>
          <p:spPr>
            <a:xfrm>
              <a:off x="4476206" y="4563291"/>
              <a:ext cx="4136570" cy="16372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/>
                <a:t>Local Machine</a:t>
              </a:r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B8155809-73DB-465F-8E81-41CC36883132}"/>
                </a:ext>
              </a:extLst>
            </p:cNvPr>
            <p:cNvSpPr/>
            <p:nvPr/>
          </p:nvSpPr>
          <p:spPr>
            <a:xfrm>
              <a:off x="8612777" y="4563291"/>
              <a:ext cx="2856412" cy="163721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r"/>
              <a:r>
                <a:rPr lang="en-US"/>
                <a:t>Container</a:t>
              </a:r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073714A-97C1-4835-A1FC-50B5ECD3EC70}"/>
                </a:ext>
              </a:extLst>
            </p:cNvPr>
            <p:cNvSpPr/>
            <p:nvPr/>
          </p:nvSpPr>
          <p:spPr>
            <a:xfrm>
              <a:off x="5103223" y="5161097"/>
              <a:ext cx="4937761" cy="25690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D:\Temp\ContainerXYZ\my</a:t>
              </a: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F9C5902-027E-47DA-90A0-B83761C3732C}"/>
                </a:ext>
              </a:extLst>
            </p:cNvPr>
            <p:cNvSpPr/>
            <p:nvPr/>
          </p:nvSpPr>
          <p:spPr>
            <a:xfrm>
              <a:off x="8612776" y="5161097"/>
              <a:ext cx="1759131" cy="256903"/>
            </a:xfrm>
            <a:prstGeom prst="rect">
              <a:avLst/>
            </a:prstGeom>
            <a:ln>
              <a:solidFill>
                <a:srgbClr val="002060"/>
              </a:solidFill>
              <a:prstDash val="lg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C:\Run\My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BD5C80A-0C69-49EF-A6FC-E11DE3D22C0F}"/>
                </a:ext>
              </a:extLst>
            </p:cNvPr>
            <p:cNvSpPr/>
            <p:nvPr/>
          </p:nvSpPr>
          <p:spPr>
            <a:xfrm>
              <a:off x="5103223" y="5577548"/>
              <a:ext cx="4937761" cy="256903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D:\Temp\ContainerXYZ\myAddins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D81CB47-B2D9-4EA9-8017-89B7DB29C8D2}"/>
                </a:ext>
              </a:extLst>
            </p:cNvPr>
            <p:cNvSpPr/>
            <p:nvPr/>
          </p:nvSpPr>
          <p:spPr>
            <a:xfrm>
              <a:off x="8612777" y="5577548"/>
              <a:ext cx="1759132" cy="256903"/>
            </a:xfrm>
            <a:prstGeom prst="rect">
              <a:avLst/>
            </a:prstGeom>
            <a:ln>
              <a:solidFill>
                <a:srgbClr val="002060"/>
              </a:solidFill>
              <a:prstDash val="lg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C:\Run\AddIns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34583EF7-0DEF-48C9-AE40-329ADB18FD6E}"/>
              </a:ext>
            </a:extLst>
          </p:cNvPr>
          <p:cNvSpPr txBox="1"/>
          <p:nvPr/>
        </p:nvSpPr>
        <p:spPr>
          <a:xfrm>
            <a:off x="1055641" y="5127981"/>
            <a:ext cx="2950300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 “&lt;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OutSide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&gt;:&lt;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InSide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&gt;”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63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all containers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</a:t>
            </a:r>
            <a:br>
              <a:rPr lang="de-DE" dirty="0"/>
            </a:br>
            <a:r>
              <a:rPr lang="de-DE" i="1" dirty="0"/>
              <a:t>Common Commands</a:t>
            </a:r>
            <a:r>
              <a:rPr lang="de-DE" dirty="0"/>
              <a:t>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List all images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Fetch the logs of a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Kill a container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 image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Pull a container from registry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 -a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kill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rm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rmi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&lt;image ID&gt;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4816357-E6F7-4670-83F8-822C1D724393}"/>
              </a:ext>
            </a:extLst>
          </p:cNvPr>
          <p:cNvSpPr txBox="1"/>
          <p:nvPr/>
        </p:nvSpPr>
        <p:spPr>
          <a:xfrm>
            <a:off x="428624" y="6058095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pull &lt;registry&gt;/&lt;image&gt;[:&lt;tag&gt;]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45703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7AA1A7AC-577D-4537-94B7-70AB565EB74F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05542a94-bbbb-426b-8ce8-25e698cde4d1"/>
    <ds:schemaRef ds:uri="abfa8901-7984-434c-b8fc-f6aa73d9b37f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563</Words>
  <Application>Microsoft Office PowerPoint</Application>
  <PresentationFormat>Breitbild</PresentationFormat>
  <Paragraphs>191</Paragraphs>
  <Slides>21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DevOps Docker</vt:lpstr>
      <vt:lpstr>Prerequisite</vt:lpstr>
      <vt:lpstr>VS Code Useful Extensions</vt:lpstr>
      <vt:lpstr>PowerPoint-Präsentation</vt:lpstr>
      <vt:lpstr>PowerPoint-Präsentation</vt:lpstr>
      <vt:lpstr>Infrastructure | Docker        www.docker.com Overview</vt:lpstr>
      <vt:lpstr>Infrastructure | Docker NAV in Containers</vt:lpstr>
      <vt:lpstr>Infrastructure | Docker NAV Containers</vt:lpstr>
      <vt:lpstr>Docker  Common Commands       Cheat-Sheet</vt:lpstr>
      <vt:lpstr>PowerPoint-Präsentation</vt:lpstr>
      <vt:lpstr>Docker Hands On</vt:lpstr>
      <vt:lpstr>Docker Hands On</vt:lpstr>
      <vt:lpstr>PowerPoint-Präsentation</vt:lpstr>
      <vt:lpstr>NAV Container Helper  Introduction</vt:lpstr>
      <vt:lpstr>NAV Container Helper  Introduction</vt:lpstr>
      <vt:lpstr>NAV Container Helper  Common Commands       Cheat-Sheet</vt:lpstr>
      <vt:lpstr>PowerPoint-Präsentation</vt:lpstr>
      <vt:lpstr>Docker NAV Container Helper</vt:lpstr>
      <vt:lpstr>Docker NAV Container Helper</vt:lpstr>
      <vt:lpstr>Docker NAV Container Helper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Nicole Müller;Ruben.Santos@cosmoconsult.com</dc:creator>
  <cp:lastModifiedBy>Michael Megel</cp:lastModifiedBy>
  <cp:revision>975</cp:revision>
  <cp:lastPrinted>2018-02-19T09:21:18Z</cp:lastPrinted>
  <dcterms:created xsi:type="dcterms:W3CDTF">2017-01-20T08:21:05Z</dcterms:created>
  <dcterms:modified xsi:type="dcterms:W3CDTF">2018-05-31T07:39:35Z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